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sldIdLst>
    <p:sldId id="94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ACD33D-4818-9F5C-1D64-18BD1C5C8B1A}" name="Parker Hancock" initials="" userId="S::parker.hancock@thebridge.com::91da42ba-858c-41f3-8e3f-af80cdb6c756" providerId="AD"/>
  <p188:author id="{42B4455E-AEBD-5308-311E-488ED08F0E5A}" name="Laura Roberts" initials="LR" userId="S::laura.roberts@thebridge.com::6d597a8d-bd49-4e2d-83ed-298f4b72010a" providerId="AD"/>
  <p188:author id="{2966E778-7758-5B1C-AE26-5545B270B3E1}" name="Jeremy Ford" initials="" userId="S::jeremy.ford@thebridge.com::e3cba0fa-88e0-4018-b81f-82a5d0bcd80d" providerId="AD"/>
  <p188:author id="{9F6884A4-23CC-329B-44DB-CF1E0B8069D7}" name="Amanda Kraft" initials="AK" userId="S::amanda.kraft@thebridge.com::ad2f1e35-3a2a-4dbe-9c12-a36a43678b0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7200"/>
    <a:srgbClr val="FF8D88"/>
    <a:srgbClr val="F2F2F2"/>
    <a:srgbClr val="DCFCF2"/>
    <a:srgbClr val="2428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812" autoAdjust="0"/>
  </p:normalViewPr>
  <p:slideViewPr>
    <p:cSldViewPr snapToGrid="0">
      <p:cViewPr varScale="1">
        <p:scale>
          <a:sx n="119" d="100"/>
          <a:sy n="119" d="100"/>
        </p:scale>
        <p:origin x="2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Whatley" userId="29a680c3-16e6-46ad-a7bf-9f395aa3b7ce" providerId="ADAL" clId="{BCADFA66-FA64-4BD7-AEEC-580A7C76FAD7}"/>
    <pc:docChg chg="delSld">
      <pc:chgData name="Anna Whatley" userId="29a680c3-16e6-46ad-a7bf-9f395aa3b7ce" providerId="ADAL" clId="{BCADFA66-FA64-4BD7-AEEC-580A7C76FAD7}" dt="2024-07-29T20:21:01.968" v="1" actId="47"/>
      <pc:docMkLst>
        <pc:docMk/>
      </pc:docMkLst>
      <pc:sldChg chg="del">
        <pc:chgData name="Anna Whatley" userId="29a680c3-16e6-46ad-a7bf-9f395aa3b7ce" providerId="ADAL" clId="{BCADFA66-FA64-4BD7-AEEC-580A7C76FAD7}" dt="2024-07-29T20:21:01.968" v="1" actId="47"/>
        <pc:sldMkLst>
          <pc:docMk/>
          <pc:sldMk cId="263812263" sldId="2147479170"/>
        </pc:sldMkLst>
      </pc:sldChg>
      <pc:sldChg chg="del">
        <pc:chgData name="Anna Whatley" userId="29a680c3-16e6-46ad-a7bf-9f395aa3b7ce" providerId="ADAL" clId="{BCADFA66-FA64-4BD7-AEEC-580A7C76FAD7}" dt="2024-07-29T20:21:00.206" v="0" actId="47"/>
        <pc:sldMkLst>
          <pc:docMk/>
          <pc:sldMk cId="2093323637" sldId="21474791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FF217-4C5F-4FCA-BAB7-58FC1A318417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C602D-C650-497E-96D1-1F96AF1A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20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C201-25AC-6040-9034-D4F1063BEF4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12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31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7652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0904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83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4376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0571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842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6736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9094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0728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915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4159604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79841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85343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1441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4387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74186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39025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33627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7789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365111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152318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3209472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Agenda Item 1</a:t>
            </a:r>
          </a:p>
          <a:p>
            <a:r>
              <a:rPr lang="en-US"/>
              <a:t>Agenda Item 2</a:t>
            </a:r>
          </a:p>
          <a:p>
            <a:r>
              <a:rPr lang="en-US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/>
              <a:t>Agenda Item 4</a:t>
            </a:r>
          </a:p>
          <a:p>
            <a:r>
              <a:rPr lang="en-US"/>
              <a:t>Agenda Item 5</a:t>
            </a:r>
          </a:p>
          <a:p>
            <a:r>
              <a:rPr lang="en-US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3065769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Agenda Items Here</a:t>
            </a:r>
          </a:p>
          <a:p>
            <a:pPr lvl="0"/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Agenda Items Here</a:t>
            </a:r>
          </a:p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icon to customize photo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7/29/2024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434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—  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09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3FC64D-2153-80F5-84B9-42C176DD7BD1}"/>
              </a:ext>
            </a:extLst>
          </p:cNvPr>
          <p:cNvSpPr/>
          <p:nvPr userDrawn="1"/>
        </p:nvSpPr>
        <p:spPr>
          <a:xfrm>
            <a:off x="40130" y="0"/>
            <a:ext cx="763588" cy="4800600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 userDrawn="1"/>
          </p:nvSpPr>
          <p:spPr>
            <a:xfrm>
              <a:off x="279469" y="733798"/>
              <a:ext cx="914631" cy="306918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2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7/29/2024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831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406036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9013847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413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41037787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Content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Content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37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5337908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7/29/2024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Content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Content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01732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7/29/2024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513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/>
              <a:t>Content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19279532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29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341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54227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837005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5207231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7874227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286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 Page with Content and Subtitle Subheader - Accel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EDF3E-798C-8BB3-5BEC-79BF4659D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E93E529E-149F-AFA2-D34F-5E430954E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D582AE45-9AB9-896D-76A0-F9A0024623C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6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B094CED1-4FFC-E071-43BB-F785CB3062CF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0D360C4-BA7C-C81D-4700-17CAB454B1A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43DCD01E-1A1B-E75A-87C0-C68BD4D021E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I">
              <a:extLst>
                <a:ext uri="{FF2B5EF4-FFF2-40B4-BE49-F238E27FC236}">
                  <a16:creationId xmlns:a16="http://schemas.microsoft.com/office/drawing/2014/main" id="{83ABC0C1-EE0F-4151-4611-158B738E9B3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R">
              <a:extLst>
                <a:ext uri="{FF2B5EF4-FFF2-40B4-BE49-F238E27FC236}">
                  <a16:creationId xmlns:a16="http://schemas.microsoft.com/office/drawing/2014/main" id="{1078E1CC-FD70-9452-6C78-E6CF5B4141F8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B">
              <a:extLst>
                <a:ext uri="{FF2B5EF4-FFF2-40B4-BE49-F238E27FC236}">
                  <a16:creationId xmlns:a16="http://schemas.microsoft.com/office/drawing/2014/main" id="{61EFC1AE-0514-0969-BC13-6F55CF682D31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E">
              <a:extLst>
                <a:ext uri="{FF2B5EF4-FFF2-40B4-BE49-F238E27FC236}">
                  <a16:creationId xmlns:a16="http://schemas.microsoft.com/office/drawing/2014/main" id="{43E55336-99E6-E217-F1CD-588F98CD0B95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H">
              <a:extLst>
                <a:ext uri="{FF2B5EF4-FFF2-40B4-BE49-F238E27FC236}">
                  <a16:creationId xmlns:a16="http://schemas.microsoft.com/office/drawing/2014/main" id="{A3089375-C38D-7DDD-FB22-4A7395B8B5AC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T">
              <a:extLst>
                <a:ext uri="{FF2B5EF4-FFF2-40B4-BE49-F238E27FC236}">
                  <a16:creationId xmlns:a16="http://schemas.microsoft.com/office/drawing/2014/main" id="{B95A4E24-26D4-E5CA-7CAF-AF07811F90E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Bridge Graphic">
              <a:extLst>
                <a:ext uri="{FF2B5EF4-FFF2-40B4-BE49-F238E27FC236}">
                  <a16:creationId xmlns:a16="http://schemas.microsoft.com/office/drawing/2014/main" id="{BF57DFDA-6A28-A86D-1E9D-ADA21BB301E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86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9935272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207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5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 Page with Content - Accel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D20BF7-1BF7-C597-FA5F-6206707456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20B9AD1-D821-0EAF-6827-7F8F64E8A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here.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8402E75A-60A0-1FC0-8722-E124353086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6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71B4DAC9-42F7-DD1B-EBB0-5133284A8F78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E250F19F-7E0E-5B1D-5C0A-A33EF3A0C5C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26F2B0E-92AB-4547-96D7-5979C8DC1B1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9681D2DD-4DE2-2ABA-656F-73DD2452EC07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CEF11946-EAA5-A752-EA47-C036A98DA6D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10662DBD-E806-0865-B754-482BC6F279C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1703E794-3873-354A-B59C-C444E49E78D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FAB3AB67-E9E3-F0CB-6859-8071DA5D703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BE931349-7219-C88A-B747-DCB9776B2C78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7AE206C4-9321-DF2B-4F0D-F21A09591B1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4397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 Page with Subtitle - Accel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E01BE12-F9C6-0871-948C-AB0426313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3E787941-1FA8-F6B2-01E7-9A5CF7EBA5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463DF7D5-CD30-AC64-CCAC-516114D365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6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5EF08D6-CBA8-3C19-1ED9-2BE0F881270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1F7F3CF2-9182-BCC2-1FD6-AF11FB7EEE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8C7F6FDB-4179-5796-992D-E0123BD9CE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98D26973-830D-57B8-AAA2-1B5F89F4793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02F0C14F-E4BC-5D56-48DE-E03D61AEAFC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45F8B9EE-A0EC-C17C-26CA-FC19D695AC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AE48C07A-D112-F707-AB37-59801AD5865D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0A1EFF0C-DA94-18F5-34E3-91506808847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065EA64B-93AA-6D1B-6515-66EDAA07BFF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B2493F9B-E591-D38A-10E4-074441AD9F89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616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88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7/29/2024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1423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0"/>
            <a:ext cx="736141" cy="6858000"/>
            <a:chOff x="-1" y="-1786"/>
            <a:chExt cx="1473198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8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4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8" cy="261240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6"/>
              <a:ext cx="250444" cy="253366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4" cy="59436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4"/>
              <a:ext cx="252855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1" y="6084942"/>
              <a:ext cx="251078" cy="252604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2" y="5906762"/>
              <a:ext cx="68707" cy="91568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2"/>
              <a:ext cx="79373" cy="91568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5" y="5906762"/>
              <a:ext cx="75183" cy="91568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9" y="733798"/>
              <a:ext cx="914631" cy="306918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7/29/2024</a:t>
            </a:fld>
            <a:endParaRPr lang="en-US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8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10" r:id="rId47"/>
    <p:sldLayoutId id="2147483711" r:id="rId48"/>
    <p:sldLayoutId id="2147483712" r:id="rId49"/>
    <p:sldLayoutId id="2147483713" r:id="rId50"/>
    <p:sldLayoutId id="2147483714" r:id="rId51"/>
    <p:sldLayoutId id="2147483715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BC7F03-B7E6-CEC1-FAEB-90CACE43B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/>
        </p:blipFill>
        <p:spPr>
          <a:xfrm>
            <a:off x="1146175" y="409575"/>
            <a:ext cx="1336675" cy="1336675"/>
          </a:xfrm>
          <a:prstGeom prst="ellipse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Anna Whatley</a:t>
            </a:r>
            <a:endParaRPr lang="en-US" sz="3200" b="1" dirty="0">
              <a:solidFill>
                <a:schemeClr val="accent1"/>
              </a:solidFill>
              <a:latin typeface="Avenir Black" panose="02000503020000020003" pitchFamily="2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+mn-lt"/>
              </a:rPr>
              <a:t>Sr. Manager — Acceleration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CF00B95-32CF-3FA9-20EC-8285EEEB4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618434"/>
              </p:ext>
            </p:extLst>
          </p:nvPr>
        </p:nvGraphicFramePr>
        <p:xfrm>
          <a:off x="7086600" y="197708"/>
          <a:ext cx="4782066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6254">
                  <a:extLst>
                    <a:ext uri="{9D8B030D-6E8A-4147-A177-3AD203B41FA5}">
                      <a16:colId xmlns:a16="http://schemas.microsoft.com/office/drawing/2014/main" val="1786628070"/>
                    </a:ext>
                  </a:extLst>
                </a:gridCol>
                <a:gridCol w="1368017">
                  <a:extLst>
                    <a:ext uri="{9D8B030D-6E8A-4147-A177-3AD203B41FA5}">
                      <a16:colId xmlns:a16="http://schemas.microsoft.com/office/drawing/2014/main" val="3075379594"/>
                    </a:ext>
                  </a:extLst>
                </a:gridCol>
                <a:gridCol w="1427795">
                  <a:extLst>
                    <a:ext uri="{9D8B030D-6E8A-4147-A177-3AD203B41FA5}">
                      <a16:colId xmlns:a16="http://schemas.microsoft.com/office/drawing/2014/main" val="330062495"/>
                    </a:ext>
                  </a:extLst>
                </a:gridCol>
              </a:tblGrid>
              <a:tr h="169277">
                <a:tc>
                  <a:txBody>
                    <a:bodyPr/>
                    <a:lstStyle/>
                    <a:p>
                      <a:r>
                        <a:rPr lang="en-US" sz="900" b="1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/>
                        <a:t>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56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/>
                        <a:t>Anna.Whatley@thebridge.com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(972) 415-4132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Dallas, TX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68917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72985EA-C402-ED3B-10B8-4E856519B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680488"/>
              </p:ext>
            </p:extLst>
          </p:nvPr>
        </p:nvGraphicFramePr>
        <p:xfrm>
          <a:off x="994031" y="2113006"/>
          <a:ext cx="4418227" cy="43335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18227">
                  <a:extLst>
                    <a:ext uri="{9D8B030D-6E8A-4147-A177-3AD203B41FA5}">
                      <a16:colId xmlns:a16="http://schemas.microsoft.com/office/drawing/2014/main" val="4126253751"/>
                    </a:ext>
                  </a:extLst>
                </a:gridCol>
              </a:tblGrid>
              <a:tr h="21694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+mn-lt"/>
                        </a:rPr>
                        <a:t>Before joining The Bridge in November 2023, Anna worked as a program and project manager in oil and gas, electric utilities, and renewable energy. She also lived and worked internationally for several years as a financial services software consultant.  Anna’s leadership, organization, and communication skills allow her to deliver sustainable solutions that create a lasting impact, motivate and empower teams, and generate operational excellence. 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8638234"/>
                  </a:ext>
                </a:extLst>
              </a:tr>
              <a:tr h="1397206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+mn-lt"/>
                        </a:rPr>
                        <a:t>Functional Skills</a:t>
                      </a:r>
                    </a:p>
                    <a:p>
                      <a:pPr marL="0" algn="l" rtl="0" eaLnBrk="1" latinLnBrk="0" hangingPunct="1"/>
                      <a:r>
                        <a:rPr lang="en-US" sz="110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Project Management, Program Management, Change Management, Strategic Planning, Process Improvement, Portfolio Management, </a:t>
                      </a:r>
                      <a:r>
                        <a:rPr lang="en-US" sz="1100" i="0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Roadmapping</a:t>
                      </a:r>
                      <a:r>
                        <a:rPr lang="en-US" sz="110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 Vendor Relationship Management, Master Data Management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7151629"/>
                  </a:ext>
                </a:extLst>
              </a:tr>
              <a:tr h="766865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+mn-lt"/>
                        </a:rPr>
                        <a:t>Qualifications</a:t>
                      </a:r>
                    </a:p>
                    <a:p>
                      <a:r>
                        <a:rPr lang="en-US" sz="11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Project Management Professional 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38894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4D2212-E261-E226-3CB6-1292D6843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330358"/>
              </p:ext>
            </p:extLst>
          </p:nvPr>
        </p:nvGraphicFramePr>
        <p:xfrm>
          <a:off x="5659539" y="970775"/>
          <a:ext cx="6209126" cy="5537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9126">
                  <a:extLst>
                    <a:ext uri="{9D8B030D-6E8A-4147-A177-3AD203B41FA5}">
                      <a16:colId xmlns:a16="http://schemas.microsoft.com/office/drawing/2014/main" val="4126253751"/>
                    </a:ext>
                  </a:extLst>
                </a:gridCol>
              </a:tblGrid>
              <a:tr h="518214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+mn-lt"/>
                        </a:rPr>
                        <a:t>Industry Experience</a:t>
                      </a:r>
                    </a:p>
                    <a:p>
                      <a:r>
                        <a:rPr lang="en-US" sz="1100" dirty="0">
                          <a:latin typeface="+mn-lt"/>
                        </a:rPr>
                        <a:t>Renewable Energy | ERCOT | Transmission &amp; Distribution Service Providers | Oil &amp; Gas | Financial Services​ | Retail 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7151629"/>
                  </a:ext>
                </a:extLst>
              </a:tr>
              <a:tr h="4942703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1"/>
                          </a:solidFill>
                          <a:latin typeface="+mn-lt"/>
                        </a:rPr>
                        <a:t>Consulting Experiences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100" b="1" dirty="0">
                          <a:latin typeface="+mn-lt"/>
                        </a:rPr>
                        <a:t>Program &amp; Operational Performance Director | Energy, Oil &amp; Gas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1100" b="0" dirty="0">
                          <a:latin typeface="+mn-lt"/>
                        </a:rPr>
                        <a:t>Orchestrated seamless execution of small- to large-scale projects worldwide, showcasing expertise in program and project management.​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1100" b="0" dirty="0">
                          <a:latin typeface="+mn-lt"/>
                        </a:rPr>
                        <a:t>Collaborated with senior leadership to develop and implement strategic visions, aligning company-wide and departmental goals for transformative impact.​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1100" b="0" dirty="0">
                          <a:latin typeface="+mn-lt"/>
                        </a:rPr>
                        <a:t>Directed high-performing teams in the project management office, overseeing project managers, team leads, and business analysts, ensuring optimal project outcomes.​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1100" b="0" dirty="0">
                          <a:latin typeface="+mn-lt"/>
                        </a:rPr>
                        <a:t>Pioneered a comprehensive weighting scale for project prioritization, enhancing strategic decision-making based on business impact, resource allocation, and urgency.​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1100" b="0" dirty="0">
                          <a:latin typeface="+mn-lt"/>
                        </a:rPr>
                        <a:t>Established a reliable well header data source by capturing information from diverse software systems, significantly improving data accuracy for revenue-generating wells.​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1100" b="0" dirty="0">
                          <a:latin typeface="+mn-lt"/>
                        </a:rPr>
                        <a:t>Crafted detailed roadmaps, highlighting project accomplishments, milestones, and schedules to drive successful project planning and execution.​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1100" dirty="0"/>
                        <a:t>Led numerous SAP-related projects, including the implementation of SAP PRA and SAP Concur travel and expense applications as well as the migration of clients from SAP to other ERPs. 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1100" b="0" dirty="0">
                          <a:latin typeface="+mn-lt"/>
                        </a:rPr>
                        <a:t>Demonstrated expertise in continuous improvement, cross-functional leadership, and vendor relationship management, contributing to operational excellence.</a:t>
                      </a:r>
                      <a:br>
                        <a:rPr lang="en-US" sz="1100" b="1" dirty="0">
                          <a:latin typeface="+mn-lt"/>
                        </a:rPr>
                      </a:br>
                      <a:endParaRPr lang="en-US" sz="1100" b="1" dirty="0">
                        <a:latin typeface="+mn-lt"/>
                      </a:endParaRPr>
                    </a:p>
                    <a:p>
                      <a:r>
                        <a:rPr lang="en-US" sz="1100" b="1" dirty="0">
                          <a:latin typeface="+mn-lt"/>
                        </a:rPr>
                        <a:t>Financial Services Consultant | Financial Services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1100" b="0" dirty="0">
                          <a:latin typeface="+mn-lt"/>
                        </a:rPr>
                        <a:t>Operated as a programmer, manager and technology consultant of Systematics Advanced Loan System (ALS) software. ​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1100" b="0" dirty="0">
                          <a:latin typeface="+mn-lt"/>
                        </a:rPr>
                        <a:t>Engaged in analysis, development, testing, and implementation of upgrades and conversions for domestic and international clients. ​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1100" b="0" dirty="0">
                          <a:latin typeface="+mn-lt"/>
                        </a:rPr>
                        <a:t>Led project management initiatives in China and Argentina, serving as both team lead and project manager. ​</a:t>
                      </a:r>
                      <a:endParaRPr lang="en-US" sz="1000" b="0" dirty="0">
                        <a:latin typeface="+mn-lt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3889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463839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bb4d6d32-6586-43b9-b010-b256dfc70333">
      <UserInfo>
        <DisplayName/>
        <AccountId xsi:nil="true"/>
        <AccountType/>
      </UserInfo>
    </Owner>
    <lcf76f155ced4ddcb4097134ff3c332f xmlns="bb4d6d32-6586-43b9-b010-b256dfc70333">
      <Terms xmlns="http://schemas.microsoft.com/office/infopath/2007/PartnerControls"/>
    </lcf76f155ced4ddcb4097134ff3c332f>
    <TaxCatchAll xmlns="a6522676-9d5d-4c93-bc87-501c8cb86033" xsi:nil="true"/>
    <Capability xmlns="bb4d6d32-6586-43b9-b010-b256dfc70333" xsi:nil="true"/>
    <Practice xmlns="bb4d6d32-6586-43b9-b010-b256dfc70333">Unknown</Practice>
  </documentManagement>
</p:properties>
</file>

<file path=customXml/itemProps1.xml><?xml version="1.0" encoding="utf-8"?>
<ds:datastoreItem xmlns:ds="http://schemas.openxmlformats.org/officeDocument/2006/customXml" ds:itemID="{FE45AE3F-6EE0-4CD9-A71E-6EB7FC833F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43A98B-0AAF-4B53-8527-145A16FC556E}"/>
</file>

<file path=customXml/itemProps3.xml><?xml version="1.0" encoding="utf-8"?>
<ds:datastoreItem xmlns:ds="http://schemas.openxmlformats.org/officeDocument/2006/customXml" ds:itemID="{78B6C189-9C46-408B-B9EF-B583C8C7378E}">
  <ds:schemaRefs>
    <ds:schemaRef ds:uri="9bc5fc8a-e158-4868-8de8-824e0a76c630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419</Words>
  <Application>Microsoft Office PowerPoint</Application>
  <PresentationFormat>Widescreen</PresentationFormat>
  <Paragraphs>30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Arial</vt:lpstr>
      <vt:lpstr>Avenir Black</vt:lpstr>
      <vt:lpstr>Avenir Next LT Pro</vt:lpstr>
      <vt:lpstr>Avenir Next LT Pro Demi</vt:lpstr>
      <vt:lpstr>Mercury Display</vt:lpstr>
      <vt:lpstr>Wingdings</vt:lpstr>
      <vt:lpstr>The Bridge Theme - V01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Sunrise Senior Living</dc:title>
  <dc:creator>Sonia Afonso</dc:creator>
  <cp:lastModifiedBy>Anna Whatley</cp:lastModifiedBy>
  <cp:revision>4</cp:revision>
  <dcterms:created xsi:type="dcterms:W3CDTF">2024-06-14T03:28:29Z</dcterms:created>
  <dcterms:modified xsi:type="dcterms:W3CDTF">2024-07-29T20:21:08Z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</Properties>
</file>